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8" r:id="rId5"/>
    <p:sldId id="265" r:id="rId6"/>
    <p:sldId id="266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67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42" autoAdjust="0"/>
    <p:restoredTop sz="94660"/>
  </p:normalViewPr>
  <p:slideViewPr>
    <p:cSldViewPr snapToGrid="0">
      <p:cViewPr varScale="1">
        <p:scale>
          <a:sx n="72" d="100"/>
          <a:sy n="72" d="100"/>
        </p:scale>
        <p:origin x="1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598C2-8A48-14F8-524F-722CAAEC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44DFEF-AA15-16B3-3F89-B4733D3FE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396845-47C3-D519-39A4-E5BD202D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ACEA03-1C69-C5EE-2C0C-3C24B9BB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90063F-C2D8-C633-AB14-C6C89165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92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30ABA-7D17-D7AD-7B9E-C0DEBF6D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27D6F7-F1B5-5DD5-43D0-C873800F4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4C3CC5-E64B-3F44-3D84-0FB10A87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6F6605-90D3-37F7-FFFF-11E6BF46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4639E2-278E-4051-02F2-5713B6EC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78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3D60F7-9CF7-3679-1B46-5799ABB0C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696C96-1380-DA95-360D-4464ADC79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8709E3-70F8-2814-DCA5-178E3C15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593D4B-A00D-5CAE-941E-6F5DD0AA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AD2FB6-0349-DA43-750D-FE738599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35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E36F7-A88B-7553-EB71-DC053577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B6DC81-77C5-A124-8D65-F614D2198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65520-BDFF-292E-3CB8-AB004812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C8E623-82D7-DFCE-84F2-AD051C06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89F811-42C4-7745-EB11-D3B86B75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28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446DF-8D44-A9C3-7BD8-9B2F73CBB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322E0C-997D-4A65-53AF-8732DF218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C33713-4BB9-0159-FDB1-E02E5C84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4843CE-FB74-AFBE-4BB5-6A230AC1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D074AB-441F-9DA6-C7A9-12BAB290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87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EBC4D-8F0B-DFC0-C3EC-7DBCD8D5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F6D8A-9900-FA83-2CD5-709D2354C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FA9725-4A85-0D62-3C15-DB74ED3B1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C1EF82C-DC6D-C67B-BC58-55E22CEA6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B02D2C-41F1-0299-548F-02D7C152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7726D2-DF18-FBEE-376E-5F06072A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4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F58C8-3FB4-1E82-FB99-4FBAB74A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18DCE1-6FF4-93C7-5A47-0A4ADADE1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7A00FFC-6CA0-E2E8-679B-8E94E454F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624396-0DE6-0361-2414-BABD9B3F8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AD0C984-5AE1-5D1D-2B89-62C77A3BD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B06018E-58C8-817C-1B4C-B60D0DF8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E837FDD-5BD0-4D9E-D688-7DA184C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735CB2-1710-3A83-6649-250B2AF7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40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603F8-3CE9-F108-6135-B17FABFF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77AF60B-38B6-AA41-3394-67C5EB6E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748495-2256-870A-CD19-B433E00E7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7CC904-0E13-6506-D5DC-3ED535B0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73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60C75EF-7342-56BA-87C6-4E0FCAD8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D757CB5-803C-A860-421E-F5DEE35C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6C5518-591E-5659-42FB-E2C6A0E4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81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54619-4EA0-2200-D44D-181D5BFF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787E78-3B60-4805-02B2-03B69AFBD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B633A4-7128-5F6B-5B28-51071C3EB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62168D-1987-0C8B-8D58-C5FEBC4B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9D0537-E597-BA75-500F-546FE58C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E27899-7C94-8AA3-DBA0-85477A86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40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A414C-07D4-AA8A-A679-8C574674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D3AD6F-55E7-A1CA-C604-9D67EBFF1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9F6551-3277-9D45-7E32-08B798B46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F5C858-86C5-56E2-2449-82A4DE83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63E3AB-ABC6-6C36-ACA7-44535A84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A4CBA5-B956-AFC6-3EC0-472441AA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62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1A5BB7-5F24-7554-838F-28CFB6A6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0527FA-53E1-DE64-38DA-BF49559C7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582ADC-FE9B-8ECD-F98F-BF344E396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1F69B-8A74-4EBF-B2BE-567203518A77}" type="datetimeFigureOut">
              <a:rPr lang="pt-BR" smtClean="0"/>
              <a:t>28/06/2022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38BB76-2CC8-196D-6A2B-4DB328995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9575F5-1ECC-CC17-C8B2-89C91313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3283D-8797-41EF-9AE1-408CCA7991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0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 de chapéu e óculos escuros&#10;&#10;Descrição gerada automaticamente com confiança baixa">
            <a:extLst>
              <a:ext uri="{FF2B5EF4-FFF2-40B4-BE49-F238E27FC236}">
                <a16:creationId xmlns:a16="http://schemas.microsoft.com/office/drawing/2014/main" id="{BC28FEC7-B355-4048-8A5B-BEC31F963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r="-1" b="-1"/>
          <a:stretch/>
        </p:blipFill>
        <p:spPr>
          <a:xfrm>
            <a:off x="3890886" y="983228"/>
            <a:ext cx="8301112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50E8CCB5-C2A4-459D-882A-A3A4A47AB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3"/>
          <a:stretch/>
        </p:blipFill>
        <p:spPr>
          <a:xfrm>
            <a:off x="266700" y="360023"/>
            <a:ext cx="5342805" cy="445316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82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907C16D-35BD-01A5-FE4B-19872AEC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92"/>
            <a:ext cx="12195188" cy="6856208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0A93125-E1E0-59E0-517A-D01C687A644D}"/>
              </a:ext>
            </a:extLst>
          </p:cNvPr>
          <p:cNvSpPr/>
          <p:nvPr/>
        </p:nvSpPr>
        <p:spPr>
          <a:xfrm>
            <a:off x="132522" y="1"/>
            <a:ext cx="1126435" cy="30480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C33DBEA-C399-8033-8F7B-1E860CA98105}"/>
              </a:ext>
            </a:extLst>
          </p:cNvPr>
          <p:cNvCxnSpPr/>
          <p:nvPr/>
        </p:nvCxnSpPr>
        <p:spPr>
          <a:xfrm flipV="1">
            <a:off x="2597426" y="1457739"/>
            <a:ext cx="2584174" cy="18155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o Explicativo: Linha 7">
            <a:extLst>
              <a:ext uri="{FF2B5EF4-FFF2-40B4-BE49-F238E27FC236}">
                <a16:creationId xmlns:a16="http://schemas.microsoft.com/office/drawing/2014/main" id="{4FAF46CC-D695-4DDE-3F11-03D1106DCBC8}"/>
              </a:ext>
            </a:extLst>
          </p:cNvPr>
          <p:cNvSpPr/>
          <p:nvPr/>
        </p:nvSpPr>
        <p:spPr>
          <a:xfrm>
            <a:off x="5857575" y="1888689"/>
            <a:ext cx="1921450" cy="1199067"/>
          </a:xfrm>
          <a:prstGeom prst="borderCallout1">
            <a:avLst>
              <a:gd name="adj1" fmla="val 18750"/>
              <a:gd name="adj2" fmla="val -8333"/>
              <a:gd name="adj3" fmla="val -44559"/>
              <a:gd name="adj4" fmla="val -2417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* Página já se encontra funcional e caso o usuário digite algumas das informações erradas ou não tenha o cadastro será apresentado a mensagem de alerta</a:t>
            </a:r>
            <a:r>
              <a:rPr lang="pt-BR" sz="1000" dirty="0">
                <a:solidFill>
                  <a:srgbClr val="FF0000"/>
                </a:solidFill>
              </a:rPr>
              <a:t>. “Usuário ou senha inválidos.”</a:t>
            </a:r>
          </a:p>
        </p:txBody>
      </p:sp>
    </p:spTree>
    <p:extLst>
      <p:ext uri="{BB962C8B-B14F-4D97-AF65-F5344CB8AC3E}">
        <p14:creationId xmlns:p14="http://schemas.microsoft.com/office/powerpoint/2010/main" val="120784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C27DE9-CCB7-D92C-74BF-B29EBAD1B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9" y="1792"/>
            <a:ext cx="12195189" cy="6856208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1014E60E-D21B-3D24-80B6-89752E790BBB}"/>
              </a:ext>
            </a:extLst>
          </p:cNvPr>
          <p:cNvSpPr/>
          <p:nvPr/>
        </p:nvSpPr>
        <p:spPr>
          <a:xfrm>
            <a:off x="132522" y="1"/>
            <a:ext cx="1126435" cy="30480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1D2E77-3CA7-0FF4-F72B-DCB46EA6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781" y="437322"/>
            <a:ext cx="6128441" cy="3445566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F267D03-5806-FBD3-EFA0-AB437C159984}"/>
              </a:ext>
            </a:extLst>
          </p:cNvPr>
          <p:cNvCxnSpPr>
            <a:cxnSpLocks/>
          </p:cNvCxnSpPr>
          <p:nvPr/>
        </p:nvCxnSpPr>
        <p:spPr>
          <a:xfrm flipV="1">
            <a:off x="3087757" y="1974574"/>
            <a:ext cx="2411895" cy="90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o Explicativo: Linha 11">
            <a:extLst>
              <a:ext uri="{FF2B5EF4-FFF2-40B4-BE49-F238E27FC236}">
                <a16:creationId xmlns:a16="http://schemas.microsoft.com/office/drawing/2014/main" id="{2DCFB271-23E0-F7C6-3D2B-E507028685CE}"/>
              </a:ext>
            </a:extLst>
          </p:cNvPr>
          <p:cNvSpPr/>
          <p:nvPr/>
        </p:nvSpPr>
        <p:spPr>
          <a:xfrm>
            <a:off x="5246265" y="4096444"/>
            <a:ext cx="1696279" cy="901148"/>
          </a:xfrm>
          <a:prstGeom prst="borderCallout1">
            <a:avLst>
              <a:gd name="adj1" fmla="val 18750"/>
              <a:gd name="adj2" fmla="val -8333"/>
              <a:gd name="adj3" fmla="val -134559"/>
              <a:gd name="adj4" fmla="val -1273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Cadastro de usuário na linguagem JS</a:t>
            </a:r>
          </a:p>
        </p:txBody>
      </p:sp>
      <p:sp>
        <p:nvSpPr>
          <p:cNvPr id="13" name="Texto Explicativo: Linha 12">
            <a:extLst>
              <a:ext uri="{FF2B5EF4-FFF2-40B4-BE49-F238E27FC236}">
                <a16:creationId xmlns:a16="http://schemas.microsoft.com/office/drawing/2014/main" id="{F0020176-332D-CB14-5552-2150C9A53C50}"/>
              </a:ext>
            </a:extLst>
          </p:cNvPr>
          <p:cNvSpPr/>
          <p:nvPr/>
        </p:nvSpPr>
        <p:spPr>
          <a:xfrm>
            <a:off x="5961882" y="5477222"/>
            <a:ext cx="1696279" cy="901148"/>
          </a:xfrm>
          <a:prstGeom prst="borderCallout1">
            <a:avLst>
              <a:gd name="adj1" fmla="val 18750"/>
              <a:gd name="adj2" fmla="val -8333"/>
              <a:gd name="adj3" fmla="val -38971"/>
              <a:gd name="adj4" fmla="val -844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Botão de acesso funcional: </a:t>
            </a:r>
            <a:r>
              <a:rPr lang="pt-BR" sz="1200" dirty="0">
                <a:solidFill>
                  <a:schemeClr val="tx1"/>
                </a:solidFill>
              </a:rPr>
              <a:t>ao clicar é apresentada a página de usuário a seguir</a:t>
            </a:r>
          </a:p>
        </p:txBody>
      </p:sp>
    </p:spTree>
    <p:extLst>
      <p:ext uri="{BB962C8B-B14F-4D97-AF65-F5344CB8AC3E}">
        <p14:creationId xmlns:p14="http://schemas.microsoft.com/office/powerpoint/2010/main" val="75665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CDB2EAE-1731-1F15-0D56-5E21C9C3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02B0082-F5FD-43FD-59FE-84C4F2911019}"/>
              </a:ext>
            </a:extLst>
          </p:cNvPr>
          <p:cNvSpPr/>
          <p:nvPr/>
        </p:nvSpPr>
        <p:spPr>
          <a:xfrm>
            <a:off x="132522" y="1"/>
            <a:ext cx="1126435" cy="3048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 Explicativo: Linha 8">
            <a:extLst>
              <a:ext uri="{FF2B5EF4-FFF2-40B4-BE49-F238E27FC236}">
                <a16:creationId xmlns:a16="http://schemas.microsoft.com/office/drawing/2014/main" id="{02149D1D-ED4C-C953-B0C2-40359EB0EA73}"/>
              </a:ext>
            </a:extLst>
          </p:cNvPr>
          <p:cNvSpPr/>
          <p:nvPr/>
        </p:nvSpPr>
        <p:spPr>
          <a:xfrm>
            <a:off x="2648839" y="600423"/>
            <a:ext cx="1300310" cy="724794"/>
          </a:xfrm>
          <a:prstGeom prst="borderCallout1">
            <a:avLst>
              <a:gd name="adj1" fmla="val 18750"/>
              <a:gd name="adj2" fmla="val -8333"/>
              <a:gd name="adj3" fmla="val -18669"/>
              <a:gd name="adj4" fmla="val -63176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Página do usuário </a:t>
            </a:r>
            <a:r>
              <a:rPr lang="pt-BR" sz="1200" dirty="0">
                <a:solidFill>
                  <a:schemeClr val="tx1"/>
                </a:solidFill>
              </a:rPr>
              <a:t>ainda em desenvolvimento</a:t>
            </a:r>
          </a:p>
          <a:p>
            <a:pPr algn="ctr"/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" name="Texto Explicativo: Linha 9">
            <a:extLst>
              <a:ext uri="{FF2B5EF4-FFF2-40B4-BE49-F238E27FC236}">
                <a16:creationId xmlns:a16="http://schemas.microsoft.com/office/drawing/2014/main" id="{329F403F-CDF8-DE03-75B8-EDAD4C68A1C7}"/>
              </a:ext>
            </a:extLst>
          </p:cNvPr>
          <p:cNvSpPr/>
          <p:nvPr/>
        </p:nvSpPr>
        <p:spPr>
          <a:xfrm>
            <a:off x="9944160" y="1630017"/>
            <a:ext cx="2062310" cy="1325217"/>
          </a:xfrm>
          <a:prstGeom prst="borderCallout1">
            <a:avLst>
              <a:gd name="adj1" fmla="val 18750"/>
              <a:gd name="adj2" fmla="val -8333"/>
              <a:gd name="adj3" fmla="val -14782"/>
              <a:gd name="adj4" fmla="val -3018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Sub tópicos em desenvolvimento</a:t>
            </a:r>
            <a:endParaRPr lang="pt-BR" sz="1200" dirty="0">
              <a:solidFill>
                <a:schemeClr val="tx1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</a:rPr>
              <a:t>Sistema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</a:rPr>
              <a:t>Cadastros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</a:rPr>
              <a:t>Gestão de processos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</a:rPr>
              <a:t>Relatórios</a:t>
            </a:r>
          </a:p>
          <a:p>
            <a:pPr algn="ctr"/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" name="Texto Explicativo: Linha 10">
            <a:extLst>
              <a:ext uri="{FF2B5EF4-FFF2-40B4-BE49-F238E27FC236}">
                <a16:creationId xmlns:a16="http://schemas.microsoft.com/office/drawing/2014/main" id="{707C2B7A-0ABA-6B38-1680-8FE64C6C241A}"/>
              </a:ext>
            </a:extLst>
          </p:cNvPr>
          <p:cNvSpPr/>
          <p:nvPr/>
        </p:nvSpPr>
        <p:spPr>
          <a:xfrm>
            <a:off x="7982839" y="4919870"/>
            <a:ext cx="1696279" cy="901148"/>
          </a:xfrm>
          <a:prstGeom prst="borderCallout1">
            <a:avLst>
              <a:gd name="adj1" fmla="val 18750"/>
              <a:gd name="adj2" fmla="val -8333"/>
              <a:gd name="adj3" fmla="val -284559"/>
              <a:gd name="adj4" fmla="val 14760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Está em fase de desenvolvimento o menu de cadastro de novos usuário.</a:t>
            </a:r>
          </a:p>
        </p:txBody>
      </p:sp>
    </p:spTree>
    <p:extLst>
      <p:ext uri="{BB962C8B-B14F-4D97-AF65-F5344CB8AC3E}">
        <p14:creationId xmlns:p14="http://schemas.microsoft.com/office/powerpoint/2010/main" val="2873536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494B9A1-F68F-36CC-6D91-3D1FBCA5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66FAB7FB-7955-634B-98B7-B3D3AFA9D65F}"/>
              </a:ext>
            </a:extLst>
          </p:cNvPr>
          <p:cNvSpPr/>
          <p:nvPr/>
        </p:nvSpPr>
        <p:spPr>
          <a:xfrm>
            <a:off x="94422" y="0"/>
            <a:ext cx="1126435" cy="3048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o Explicativo: Linha 9">
            <a:extLst>
              <a:ext uri="{FF2B5EF4-FFF2-40B4-BE49-F238E27FC236}">
                <a16:creationId xmlns:a16="http://schemas.microsoft.com/office/drawing/2014/main" id="{E361C8B5-DFB7-4AA2-4A43-9A9E6BDE0FB0}"/>
              </a:ext>
            </a:extLst>
          </p:cNvPr>
          <p:cNvSpPr/>
          <p:nvPr/>
        </p:nvSpPr>
        <p:spPr>
          <a:xfrm>
            <a:off x="2648838" y="393701"/>
            <a:ext cx="2342261" cy="965200"/>
          </a:xfrm>
          <a:prstGeom prst="borderCallout1">
            <a:avLst>
              <a:gd name="adj1" fmla="val 18750"/>
              <a:gd name="adj2" fmla="val -8333"/>
              <a:gd name="adj3" fmla="val -18669"/>
              <a:gd name="adj4" fmla="val -63176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Sistema</a:t>
            </a:r>
          </a:p>
          <a:p>
            <a:pPr algn="ctr"/>
            <a:r>
              <a:rPr lang="pt-BR" sz="1200" dirty="0">
                <a:solidFill>
                  <a:schemeClr val="tx1"/>
                </a:solidFill>
              </a:rPr>
              <a:t>Compõe o tópico de funcionalidade do sistema, sendo o mesmo um subtópico</a:t>
            </a:r>
          </a:p>
          <a:p>
            <a:pPr algn="ctr"/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52F216B-D8CB-DDF0-5292-849B45415FC3}"/>
              </a:ext>
            </a:extLst>
          </p:cNvPr>
          <p:cNvSpPr/>
          <p:nvPr/>
        </p:nvSpPr>
        <p:spPr>
          <a:xfrm>
            <a:off x="8273222" y="876301"/>
            <a:ext cx="1126435" cy="3048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99D9534-DD90-FF98-D5CF-20A026BDE0DB}"/>
              </a:ext>
            </a:extLst>
          </p:cNvPr>
          <p:cNvSpPr/>
          <p:nvPr/>
        </p:nvSpPr>
        <p:spPr>
          <a:xfrm>
            <a:off x="2197100" y="1485900"/>
            <a:ext cx="7658100" cy="1143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o Explicativo: Linha 12">
            <a:extLst>
              <a:ext uri="{FF2B5EF4-FFF2-40B4-BE49-F238E27FC236}">
                <a16:creationId xmlns:a16="http://schemas.microsoft.com/office/drawing/2014/main" id="{6FB1DFCF-6FB1-299F-5CD7-D37FC3175959}"/>
              </a:ext>
            </a:extLst>
          </p:cNvPr>
          <p:cNvSpPr/>
          <p:nvPr/>
        </p:nvSpPr>
        <p:spPr>
          <a:xfrm>
            <a:off x="5519038" y="3294813"/>
            <a:ext cx="2342261" cy="965200"/>
          </a:xfrm>
          <a:prstGeom prst="borderCallout1">
            <a:avLst>
              <a:gd name="adj1" fmla="val 18750"/>
              <a:gd name="adj2" fmla="val -8333"/>
              <a:gd name="adj3" fmla="val -64722"/>
              <a:gd name="adj4" fmla="val -60465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rgbClr val="FF0000"/>
                </a:solidFill>
              </a:rPr>
              <a:t>Menu sistema:</a:t>
            </a:r>
          </a:p>
          <a:p>
            <a:pPr algn="ctr"/>
            <a:r>
              <a:rPr lang="pt-BR" sz="1200" dirty="0">
                <a:solidFill>
                  <a:schemeClr val="tx1"/>
                </a:solidFill>
              </a:rPr>
              <a:t>Ícones selecionáveis para utilização dos usuários do sistema </a:t>
            </a:r>
          </a:p>
          <a:p>
            <a:pPr algn="ctr"/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" name="Texto Explicativo: Linha 13">
            <a:extLst>
              <a:ext uri="{FF2B5EF4-FFF2-40B4-BE49-F238E27FC236}">
                <a16:creationId xmlns:a16="http://schemas.microsoft.com/office/drawing/2014/main" id="{7D1EB682-B981-393C-4480-C01501FFA3A0}"/>
              </a:ext>
            </a:extLst>
          </p:cNvPr>
          <p:cNvSpPr/>
          <p:nvPr/>
        </p:nvSpPr>
        <p:spPr>
          <a:xfrm>
            <a:off x="9646538" y="2628900"/>
            <a:ext cx="2342261" cy="1484227"/>
          </a:xfrm>
          <a:prstGeom prst="borderCallout1">
            <a:avLst>
              <a:gd name="adj1" fmla="val 18750"/>
              <a:gd name="adj2" fmla="val -8333"/>
              <a:gd name="adj3" fmla="val -94796"/>
              <a:gd name="adj4" fmla="val -31728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Processos</a:t>
            </a:r>
          </a:p>
          <a:p>
            <a:pPr algn="ctr"/>
            <a:r>
              <a:rPr lang="pt-BR" sz="1200" dirty="0">
                <a:solidFill>
                  <a:schemeClr val="tx1"/>
                </a:solidFill>
              </a:rPr>
              <a:t>Compõe o tópico de funcionalidade do sistema, sendo o mesmo um subtópico, onde será alocado os manuais dos departamentos </a:t>
            </a:r>
            <a:r>
              <a:rPr lang="pt-BR" sz="1200" b="1" dirty="0">
                <a:solidFill>
                  <a:schemeClr val="tx1"/>
                </a:solidFill>
              </a:rPr>
              <a:t>(contábil, fiscal e tecnológico)</a:t>
            </a:r>
          </a:p>
          <a:p>
            <a:pPr algn="ctr"/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3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61C4D5D-7C11-6E7B-4E26-BBD7E6BA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FCD754A-2D8F-657A-02E4-3D1EBCD7EF82}"/>
              </a:ext>
            </a:extLst>
          </p:cNvPr>
          <p:cNvSpPr/>
          <p:nvPr/>
        </p:nvSpPr>
        <p:spPr>
          <a:xfrm>
            <a:off x="119822" y="0"/>
            <a:ext cx="1126435" cy="3048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499CD649-F57F-8F25-FD30-C88639D6993B}"/>
              </a:ext>
            </a:extLst>
          </p:cNvPr>
          <p:cNvSpPr/>
          <p:nvPr/>
        </p:nvSpPr>
        <p:spPr>
          <a:xfrm>
            <a:off x="3225800" y="406400"/>
            <a:ext cx="2197100" cy="1155700"/>
          </a:xfrm>
          <a:prstGeom prst="cloudCallou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Processo Fiscal</a:t>
            </a:r>
            <a:r>
              <a:rPr lang="pt-BR" sz="1000" dirty="0">
                <a:solidFill>
                  <a:srgbClr val="FF0000"/>
                </a:solidFill>
              </a:rPr>
              <a:t>:</a:t>
            </a:r>
          </a:p>
          <a:p>
            <a:pPr algn="ctr"/>
            <a:endParaRPr lang="pt-BR" sz="1000" dirty="0">
              <a:solidFill>
                <a:srgbClr val="FF0000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PIS</a:t>
            </a:r>
          </a:p>
        </p:txBody>
      </p:sp>
    </p:spTree>
    <p:extLst>
      <p:ext uri="{BB962C8B-B14F-4D97-AF65-F5344CB8AC3E}">
        <p14:creationId xmlns:p14="http://schemas.microsoft.com/office/powerpoint/2010/main" val="45474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3022DE2-4926-2490-5B62-26CFE967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EB0320FC-5798-EAC3-541C-344C55F5B494}"/>
              </a:ext>
            </a:extLst>
          </p:cNvPr>
          <p:cNvSpPr/>
          <p:nvPr/>
        </p:nvSpPr>
        <p:spPr>
          <a:xfrm>
            <a:off x="119822" y="0"/>
            <a:ext cx="1126435" cy="3048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C7109974-BA9E-2AD1-4765-10B50BC6BA26}"/>
              </a:ext>
            </a:extLst>
          </p:cNvPr>
          <p:cNvSpPr/>
          <p:nvPr/>
        </p:nvSpPr>
        <p:spPr>
          <a:xfrm>
            <a:off x="2654300" y="508000"/>
            <a:ext cx="2197100" cy="1155700"/>
          </a:xfrm>
          <a:prstGeom prst="cloudCallou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Processo Fiscal:</a:t>
            </a:r>
          </a:p>
          <a:p>
            <a:pPr algn="ctr"/>
            <a:endParaRPr lang="pt-BR" sz="1000" dirty="0">
              <a:solidFill>
                <a:srgbClr val="FF0000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COFINS</a:t>
            </a:r>
          </a:p>
        </p:txBody>
      </p:sp>
    </p:spTree>
    <p:extLst>
      <p:ext uri="{BB962C8B-B14F-4D97-AF65-F5344CB8AC3E}">
        <p14:creationId xmlns:p14="http://schemas.microsoft.com/office/powerpoint/2010/main" val="305514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677CD24-E57A-FDDC-BDBF-58A123DE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52DA55F4-EFC5-9F16-6A06-6E639BE5091D}"/>
              </a:ext>
            </a:extLst>
          </p:cNvPr>
          <p:cNvSpPr/>
          <p:nvPr/>
        </p:nvSpPr>
        <p:spPr>
          <a:xfrm>
            <a:off x="119822" y="0"/>
            <a:ext cx="1126435" cy="3048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CD7D9047-D5D0-7490-E2BC-E2ACCF9E1E0B}"/>
              </a:ext>
            </a:extLst>
          </p:cNvPr>
          <p:cNvSpPr/>
          <p:nvPr/>
        </p:nvSpPr>
        <p:spPr>
          <a:xfrm>
            <a:off x="3213100" y="457200"/>
            <a:ext cx="2197100" cy="1155700"/>
          </a:xfrm>
          <a:prstGeom prst="cloudCallou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Processo Fiscal:</a:t>
            </a:r>
          </a:p>
          <a:p>
            <a:pPr algn="ctr"/>
            <a:endParaRPr lang="pt-BR" sz="1000" dirty="0">
              <a:solidFill>
                <a:srgbClr val="FF0000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ICMS</a:t>
            </a:r>
          </a:p>
        </p:txBody>
      </p:sp>
    </p:spTree>
    <p:extLst>
      <p:ext uri="{BB962C8B-B14F-4D97-AF65-F5344CB8AC3E}">
        <p14:creationId xmlns:p14="http://schemas.microsoft.com/office/powerpoint/2010/main" val="365986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3567256-EF67-2FAE-208D-B5017296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8A7B52E-32A8-664C-6F2C-707A3EE5533F}"/>
              </a:ext>
            </a:extLst>
          </p:cNvPr>
          <p:cNvSpPr/>
          <p:nvPr/>
        </p:nvSpPr>
        <p:spPr>
          <a:xfrm>
            <a:off x="2159000" y="0"/>
            <a:ext cx="2197100" cy="1155700"/>
          </a:xfrm>
          <a:prstGeom prst="cloudCallou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Processo Fiscal:</a:t>
            </a:r>
          </a:p>
          <a:p>
            <a:pPr algn="ctr"/>
            <a:endParaRPr lang="pt-BR" sz="1000" dirty="0">
              <a:solidFill>
                <a:srgbClr val="FF0000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Descrição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CDF3DFC-4295-201D-9DE9-029295B22D6E}"/>
              </a:ext>
            </a:extLst>
          </p:cNvPr>
          <p:cNvSpPr/>
          <p:nvPr/>
        </p:nvSpPr>
        <p:spPr>
          <a:xfrm>
            <a:off x="119822" y="0"/>
            <a:ext cx="1126435" cy="3048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202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AE20CC-0624-9840-4299-E4512CA9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28C45D1-9E10-B56A-0B2E-0B072D579B13}"/>
              </a:ext>
            </a:extLst>
          </p:cNvPr>
          <p:cNvSpPr/>
          <p:nvPr/>
        </p:nvSpPr>
        <p:spPr>
          <a:xfrm>
            <a:off x="119822" y="0"/>
            <a:ext cx="1126435" cy="3048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52F7E553-8FED-2ACA-60D0-FA28940F97C5}"/>
              </a:ext>
            </a:extLst>
          </p:cNvPr>
          <p:cNvSpPr/>
          <p:nvPr/>
        </p:nvSpPr>
        <p:spPr>
          <a:xfrm>
            <a:off x="4229100" y="571500"/>
            <a:ext cx="2197100" cy="1155700"/>
          </a:xfrm>
          <a:prstGeom prst="cloudCallout">
            <a:avLst>
              <a:gd name="adj1" fmla="val -54937"/>
              <a:gd name="adj2" fmla="val 50412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Processo Fiscal:</a:t>
            </a:r>
          </a:p>
          <a:p>
            <a:pPr algn="ctr"/>
            <a:endParaRPr lang="pt-BR" sz="1000" dirty="0">
              <a:solidFill>
                <a:srgbClr val="FF0000"/>
              </a:solidFill>
            </a:endParaRPr>
          </a:p>
          <a:p>
            <a:pPr algn="ctr"/>
            <a:r>
              <a:rPr lang="pt-BR" sz="1400" dirty="0">
                <a:solidFill>
                  <a:schemeClr val="tx1"/>
                </a:solidFill>
              </a:rPr>
              <a:t>Obrigações</a:t>
            </a:r>
          </a:p>
        </p:txBody>
      </p:sp>
    </p:spTree>
    <p:extLst>
      <p:ext uri="{BB962C8B-B14F-4D97-AF65-F5344CB8AC3E}">
        <p14:creationId xmlns:p14="http://schemas.microsoft.com/office/powerpoint/2010/main" val="409547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769A8A-5072-5ED4-FB60-F46171F4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31454" cy="423437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2DED42B-2B31-1B0F-FA91-27805A959186}"/>
              </a:ext>
            </a:extLst>
          </p:cNvPr>
          <p:cNvSpPr/>
          <p:nvPr/>
        </p:nvSpPr>
        <p:spPr>
          <a:xfrm>
            <a:off x="0" y="0"/>
            <a:ext cx="781878" cy="2286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1D073EFE-4616-2A22-BF26-556C7D55285A}"/>
              </a:ext>
            </a:extLst>
          </p:cNvPr>
          <p:cNvSpPr/>
          <p:nvPr/>
        </p:nvSpPr>
        <p:spPr>
          <a:xfrm>
            <a:off x="5190265" y="131885"/>
            <a:ext cx="225798" cy="384313"/>
          </a:xfrm>
          <a:prstGeom prst="down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Linha Dobrada 2">
            <a:extLst>
              <a:ext uri="{FF2B5EF4-FFF2-40B4-BE49-F238E27FC236}">
                <a16:creationId xmlns:a16="http://schemas.microsoft.com/office/drawing/2014/main" id="{9D592C15-E7C6-D326-6006-BAE5D9F6217E}"/>
              </a:ext>
            </a:extLst>
          </p:cNvPr>
          <p:cNvSpPr/>
          <p:nvPr/>
        </p:nvSpPr>
        <p:spPr>
          <a:xfrm>
            <a:off x="6039422" y="333802"/>
            <a:ext cx="1437952" cy="3843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726"/>
              <a:gd name="adj6" fmla="val -22987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chemeClr val="tx1"/>
                </a:solidFill>
              </a:rPr>
              <a:t>Ao clicar no botão será direcionado para</a:t>
            </a:r>
            <a:r>
              <a:rPr lang="pt-BR" sz="900" b="1" dirty="0">
                <a:solidFill>
                  <a:schemeClr val="tx1"/>
                </a:solidFill>
              </a:rPr>
              <a:t> </a:t>
            </a:r>
            <a:r>
              <a:rPr lang="pt-BR" sz="900" b="1" dirty="0">
                <a:solidFill>
                  <a:srgbClr val="FF0000"/>
                </a:solidFill>
              </a:rPr>
              <a:t>Página inicial </a:t>
            </a:r>
            <a:r>
              <a:rPr lang="pt-BR" sz="900" dirty="0">
                <a:solidFill>
                  <a:schemeClr val="tx1"/>
                </a:solidFill>
              </a:rPr>
              <a:t>do sistema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059E15-6612-A145-8B92-46406605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41" y="2443690"/>
            <a:ext cx="7777439" cy="4372675"/>
          </a:xfrm>
          <a:prstGeom prst="rect">
            <a:avLst/>
          </a:prstGeom>
        </p:spPr>
      </p:pic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9B9CED4C-CBFF-D98B-7AAB-729C38999793}"/>
              </a:ext>
            </a:extLst>
          </p:cNvPr>
          <p:cNvSpPr/>
          <p:nvPr/>
        </p:nvSpPr>
        <p:spPr>
          <a:xfrm>
            <a:off x="7477374" y="1413164"/>
            <a:ext cx="1437952" cy="2015836"/>
          </a:xfrm>
          <a:prstGeom prst="curved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4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DE4FE77-9E57-C748-CA5C-2CC73DDA2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"/>
            <a:ext cx="12195187" cy="685620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E2138CC-6CCF-2A26-70E1-A9BFFCF2B0B5}"/>
              </a:ext>
            </a:extLst>
          </p:cNvPr>
          <p:cNvSpPr/>
          <p:nvPr/>
        </p:nvSpPr>
        <p:spPr>
          <a:xfrm>
            <a:off x="132522" y="1"/>
            <a:ext cx="112643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Explicativo: Linha 6">
            <a:extLst>
              <a:ext uri="{FF2B5EF4-FFF2-40B4-BE49-F238E27FC236}">
                <a16:creationId xmlns:a16="http://schemas.microsoft.com/office/drawing/2014/main" id="{5D33A50F-9461-57EE-9289-3D2A6145AA15}"/>
              </a:ext>
            </a:extLst>
          </p:cNvPr>
          <p:cNvSpPr/>
          <p:nvPr/>
        </p:nvSpPr>
        <p:spPr>
          <a:xfrm>
            <a:off x="8488016" y="331303"/>
            <a:ext cx="1716157" cy="662609"/>
          </a:xfrm>
          <a:prstGeom prst="borderCallout1">
            <a:avLst>
              <a:gd name="adj1" fmla="val 18750"/>
              <a:gd name="adj2" fmla="val -8333"/>
              <a:gd name="adj3" fmla="val 119441"/>
              <a:gd name="adj4" fmla="val -234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Subdivido em: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* Objetivo da empresa;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* Nossa equipe;</a:t>
            </a:r>
          </a:p>
          <a:p>
            <a:pPr algn="ctr"/>
            <a:r>
              <a:rPr lang="pt-BR" sz="1000" dirty="0">
                <a:solidFill>
                  <a:schemeClr val="tx1"/>
                </a:solidFill>
              </a:rPr>
              <a:t>* Contate-nos</a:t>
            </a:r>
          </a:p>
        </p:txBody>
      </p:sp>
      <p:sp>
        <p:nvSpPr>
          <p:cNvPr id="8" name="Texto Explicativo: Linha 7">
            <a:extLst>
              <a:ext uri="{FF2B5EF4-FFF2-40B4-BE49-F238E27FC236}">
                <a16:creationId xmlns:a16="http://schemas.microsoft.com/office/drawing/2014/main" id="{FAEB1D80-9F37-3647-DD19-A32AE85E67D1}"/>
              </a:ext>
            </a:extLst>
          </p:cNvPr>
          <p:cNvSpPr/>
          <p:nvPr/>
        </p:nvSpPr>
        <p:spPr>
          <a:xfrm>
            <a:off x="9491869" y="1437862"/>
            <a:ext cx="1716157" cy="457200"/>
          </a:xfrm>
          <a:prstGeom prst="borderCallout1">
            <a:avLst>
              <a:gd name="adj1" fmla="val 18750"/>
              <a:gd name="adj2" fmla="val -8333"/>
              <a:gd name="adj3" fmla="val -44559"/>
              <a:gd name="adj4" fmla="val -2417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* Recursos da HKL Process</a:t>
            </a:r>
          </a:p>
        </p:txBody>
      </p:sp>
      <p:sp>
        <p:nvSpPr>
          <p:cNvPr id="9" name="Texto Explicativo: Linha 8">
            <a:extLst>
              <a:ext uri="{FF2B5EF4-FFF2-40B4-BE49-F238E27FC236}">
                <a16:creationId xmlns:a16="http://schemas.microsoft.com/office/drawing/2014/main" id="{25E88F80-5F7C-032D-0FE6-F66B8943BA9C}"/>
              </a:ext>
            </a:extLst>
          </p:cNvPr>
          <p:cNvSpPr/>
          <p:nvPr/>
        </p:nvSpPr>
        <p:spPr>
          <a:xfrm>
            <a:off x="10204173" y="1059283"/>
            <a:ext cx="1716157" cy="251789"/>
          </a:xfrm>
          <a:prstGeom prst="borderCallout1">
            <a:avLst>
              <a:gd name="adj1" fmla="val 18750"/>
              <a:gd name="adj2" fmla="val -8333"/>
              <a:gd name="adj3" fmla="val 33701"/>
              <a:gd name="adj4" fmla="val -1336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*  Página de Login do usuário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335C3D91-6A14-D382-3A78-6E7F26E35837}"/>
              </a:ext>
            </a:extLst>
          </p:cNvPr>
          <p:cNvSpPr/>
          <p:nvPr/>
        </p:nvSpPr>
        <p:spPr>
          <a:xfrm>
            <a:off x="3028121" y="-9944"/>
            <a:ext cx="1716157" cy="672550"/>
          </a:xfrm>
          <a:prstGeom prst="wedgeRoundRectCallout">
            <a:avLst>
              <a:gd name="adj1" fmla="val -48632"/>
              <a:gd name="adj2" fmla="val 103879"/>
              <a:gd name="adj3" fmla="val 16667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rgbClr val="FF0000"/>
                </a:solidFill>
              </a:rPr>
              <a:t>Todo</a:t>
            </a:r>
            <a:r>
              <a:rPr lang="pt-BR" sz="1000" dirty="0">
                <a:solidFill>
                  <a:schemeClr val="tx1"/>
                </a:solidFill>
              </a:rPr>
              <a:t> o Site funcional e totalmente responsivo: Celular; Tablet; Web.</a:t>
            </a:r>
          </a:p>
        </p:txBody>
      </p:sp>
    </p:spTree>
    <p:extLst>
      <p:ext uri="{BB962C8B-B14F-4D97-AF65-F5344CB8AC3E}">
        <p14:creationId xmlns:p14="http://schemas.microsoft.com/office/powerpoint/2010/main" val="2711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E218907-0209-EBD3-9100-7C7B546A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6003235" cy="30463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9623A22-B193-A45F-2F48-B0CB87C3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67" y="1673"/>
            <a:ext cx="6003234" cy="3046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9D42EE0-30FC-8420-ED5C-06DFFB804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67" y="3192591"/>
            <a:ext cx="3659736" cy="20575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79F2F8E-3189-6F4B-AE94-20D8D718D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264" y="4729740"/>
            <a:ext cx="3659736" cy="212826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61A9D5E-178E-2100-69D0-F4CD36B98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17239"/>
            <a:ext cx="6294783" cy="3539087"/>
          </a:xfrm>
          <a:prstGeom prst="rect">
            <a:avLst/>
          </a:prstGeom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4C6C9EA6-A834-D7BD-8681-079BB377FEC4}"/>
              </a:ext>
            </a:extLst>
          </p:cNvPr>
          <p:cNvSpPr/>
          <p:nvPr/>
        </p:nvSpPr>
        <p:spPr>
          <a:xfrm>
            <a:off x="5459898" y="2010984"/>
            <a:ext cx="1842050" cy="141299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Evidências da </a:t>
            </a:r>
            <a:r>
              <a:rPr lang="pt-BR" sz="1400" b="1" u="sng" dirty="0">
                <a:solidFill>
                  <a:srgbClr val="FF0000"/>
                </a:solidFill>
              </a:rPr>
              <a:t>responsividade</a:t>
            </a:r>
            <a:r>
              <a:rPr lang="pt-BR" sz="1400" dirty="0"/>
              <a:t> do site</a:t>
            </a:r>
          </a:p>
        </p:txBody>
      </p:sp>
    </p:spTree>
    <p:extLst>
      <p:ext uri="{BB962C8B-B14F-4D97-AF65-F5344CB8AC3E}">
        <p14:creationId xmlns:p14="http://schemas.microsoft.com/office/powerpoint/2010/main" val="3766374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042E9E-8622-C97D-117A-66697D65A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7" y="0"/>
            <a:ext cx="12198376" cy="68580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3A98368-025F-B05B-8DCE-C1E32CC84562}"/>
              </a:ext>
            </a:extLst>
          </p:cNvPr>
          <p:cNvSpPr/>
          <p:nvPr/>
        </p:nvSpPr>
        <p:spPr>
          <a:xfrm>
            <a:off x="132522" y="1"/>
            <a:ext cx="112643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 Explicativo: Linha 5">
            <a:extLst>
              <a:ext uri="{FF2B5EF4-FFF2-40B4-BE49-F238E27FC236}">
                <a16:creationId xmlns:a16="http://schemas.microsoft.com/office/drawing/2014/main" id="{3D70FD4D-AF67-BA13-2AC3-22AEC55A43A7}"/>
              </a:ext>
            </a:extLst>
          </p:cNvPr>
          <p:cNvSpPr/>
          <p:nvPr/>
        </p:nvSpPr>
        <p:spPr>
          <a:xfrm>
            <a:off x="9104244" y="755374"/>
            <a:ext cx="2862469" cy="1311965"/>
          </a:xfrm>
          <a:prstGeom prst="borderCallout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Ao rolar a tela para baixo é apresentado os membros de nossa equipe.</a:t>
            </a:r>
          </a:p>
        </p:txBody>
      </p:sp>
    </p:spTree>
    <p:extLst>
      <p:ext uri="{BB962C8B-B14F-4D97-AF65-F5344CB8AC3E}">
        <p14:creationId xmlns:p14="http://schemas.microsoft.com/office/powerpoint/2010/main" val="404116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09F600-4E75-0539-221E-133AEFC2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7" y="0"/>
            <a:ext cx="12198376" cy="68580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03675B42-F1F4-DC80-A9C0-6C7F1F9F6F2F}"/>
              </a:ext>
            </a:extLst>
          </p:cNvPr>
          <p:cNvSpPr/>
          <p:nvPr/>
        </p:nvSpPr>
        <p:spPr>
          <a:xfrm>
            <a:off x="132522" y="1"/>
            <a:ext cx="112643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o Explicativo: Linha 9">
            <a:extLst>
              <a:ext uri="{FF2B5EF4-FFF2-40B4-BE49-F238E27FC236}">
                <a16:creationId xmlns:a16="http://schemas.microsoft.com/office/drawing/2014/main" id="{41B6F088-1EDE-8329-40D4-7CDD180A90F8}"/>
              </a:ext>
            </a:extLst>
          </p:cNvPr>
          <p:cNvSpPr/>
          <p:nvPr/>
        </p:nvSpPr>
        <p:spPr>
          <a:xfrm>
            <a:off x="9104244" y="755374"/>
            <a:ext cx="2862469" cy="1311965"/>
          </a:xfrm>
          <a:prstGeom prst="borderCallout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Ainda na página inicial de nosso site, se encontra </a:t>
            </a:r>
            <a:r>
              <a:rPr lang="pt-BR" sz="1600" b="1" dirty="0">
                <a:solidFill>
                  <a:schemeClr val="bg1"/>
                </a:solidFill>
              </a:rPr>
              <a:t>o </a:t>
            </a:r>
            <a:r>
              <a:rPr lang="pt-BR" sz="1600" b="1" dirty="0">
                <a:solidFill>
                  <a:srgbClr val="FF0000"/>
                </a:solidFill>
              </a:rPr>
              <a:t>fale conosco</a:t>
            </a:r>
          </a:p>
        </p:txBody>
      </p:sp>
    </p:spTree>
    <p:extLst>
      <p:ext uri="{BB962C8B-B14F-4D97-AF65-F5344CB8AC3E}">
        <p14:creationId xmlns:p14="http://schemas.microsoft.com/office/powerpoint/2010/main" val="159977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D60CB7C-7E67-2042-ACF8-FC196E67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6575AC49-B7F6-568F-FFE5-7441EBA61917}"/>
              </a:ext>
            </a:extLst>
          </p:cNvPr>
          <p:cNvSpPr/>
          <p:nvPr/>
        </p:nvSpPr>
        <p:spPr>
          <a:xfrm>
            <a:off x="132522" y="-39755"/>
            <a:ext cx="112643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D80F96B-1053-708E-34D2-5177FE86AB76}"/>
              </a:ext>
            </a:extLst>
          </p:cNvPr>
          <p:cNvCxnSpPr/>
          <p:nvPr/>
        </p:nvCxnSpPr>
        <p:spPr>
          <a:xfrm flipV="1">
            <a:off x="5446644" y="2623930"/>
            <a:ext cx="2584174" cy="18155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o Explicativo: Linha 9">
            <a:extLst>
              <a:ext uri="{FF2B5EF4-FFF2-40B4-BE49-F238E27FC236}">
                <a16:creationId xmlns:a16="http://schemas.microsoft.com/office/drawing/2014/main" id="{5E5DC347-844A-C8F2-1B4C-AFEDCBA7233E}"/>
              </a:ext>
            </a:extLst>
          </p:cNvPr>
          <p:cNvSpPr/>
          <p:nvPr/>
        </p:nvSpPr>
        <p:spPr>
          <a:xfrm>
            <a:off x="8680174" y="4121427"/>
            <a:ext cx="2862469" cy="1524000"/>
          </a:xfrm>
          <a:prstGeom prst="borderCallout1">
            <a:avLst>
              <a:gd name="adj1" fmla="val 18750"/>
              <a:gd name="adj2" fmla="val -8333"/>
              <a:gd name="adj3" fmla="val -81439"/>
              <a:gd name="adj4" fmla="val -3972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No </a:t>
            </a:r>
            <a:r>
              <a:rPr lang="pt-BR" sz="1600" b="1" dirty="0">
                <a:solidFill>
                  <a:srgbClr val="FF0000"/>
                </a:solidFill>
              </a:rPr>
              <a:t>fale conosco </a:t>
            </a:r>
            <a:r>
              <a:rPr lang="pt-BR" sz="1600" b="1" dirty="0">
                <a:solidFill>
                  <a:schemeClr val="bg1"/>
                </a:solidFill>
              </a:rPr>
              <a:t>o usuário/cliente pode nos contatar também enviando uma mensagem, o campo já se encontra funcional como apresentado</a:t>
            </a:r>
            <a:endParaRPr lang="pt-B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16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208ADA-E224-369A-C4AD-A78BA03E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A520C4EE-F72C-8FB0-C06C-E1AC7B04FE53}"/>
              </a:ext>
            </a:extLst>
          </p:cNvPr>
          <p:cNvSpPr/>
          <p:nvPr/>
        </p:nvSpPr>
        <p:spPr>
          <a:xfrm>
            <a:off x="132522" y="-39755"/>
            <a:ext cx="1126435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 Explicativo: Linha 10">
            <a:extLst>
              <a:ext uri="{FF2B5EF4-FFF2-40B4-BE49-F238E27FC236}">
                <a16:creationId xmlns:a16="http://schemas.microsoft.com/office/drawing/2014/main" id="{83E47953-8149-6E66-4B52-EA719ED2D72A}"/>
              </a:ext>
            </a:extLst>
          </p:cNvPr>
          <p:cNvSpPr/>
          <p:nvPr/>
        </p:nvSpPr>
        <p:spPr>
          <a:xfrm>
            <a:off x="8189844" y="4876801"/>
            <a:ext cx="2862469" cy="1524000"/>
          </a:xfrm>
          <a:prstGeom prst="borderCallout1">
            <a:avLst>
              <a:gd name="adj1" fmla="val 18750"/>
              <a:gd name="adj2" fmla="val -8333"/>
              <a:gd name="adj3" fmla="val -2309"/>
              <a:gd name="adj4" fmla="val -1564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 </a:t>
            </a:r>
            <a:r>
              <a:rPr lang="pt-BR" sz="1600" b="1" dirty="0">
                <a:solidFill>
                  <a:srgbClr val="FF0000"/>
                </a:solidFill>
              </a:rPr>
              <a:t>fale conosco: </a:t>
            </a:r>
            <a:r>
              <a:rPr lang="pt-BR" sz="1600" b="1" dirty="0">
                <a:solidFill>
                  <a:schemeClr val="bg1"/>
                </a:solidFill>
              </a:rPr>
              <a:t>Configurações de alertas já parametrizados e funcionais. </a:t>
            </a:r>
            <a:r>
              <a:rPr lang="pt-BR" sz="16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613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83D65B-2575-DCE8-9D84-04F64574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41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CBACED-4429-2002-F1CE-BA115B1E6776}"/>
              </a:ext>
            </a:extLst>
          </p:cNvPr>
          <p:cNvSpPr/>
          <p:nvPr/>
        </p:nvSpPr>
        <p:spPr>
          <a:xfrm>
            <a:off x="132522" y="1"/>
            <a:ext cx="1126435" cy="3048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53A46151-5B13-CD71-7F47-3CB8E89FFDE5}"/>
              </a:ext>
            </a:extLst>
          </p:cNvPr>
          <p:cNvSpPr/>
          <p:nvPr/>
        </p:nvSpPr>
        <p:spPr>
          <a:xfrm>
            <a:off x="9793357" y="662609"/>
            <a:ext cx="278295" cy="45057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Explicativo: Linha 6">
            <a:extLst>
              <a:ext uri="{FF2B5EF4-FFF2-40B4-BE49-F238E27FC236}">
                <a16:creationId xmlns:a16="http://schemas.microsoft.com/office/drawing/2014/main" id="{CEA2CBD0-C4A5-7F0A-ABB3-AB6EC9C82CA7}"/>
              </a:ext>
            </a:extLst>
          </p:cNvPr>
          <p:cNvSpPr/>
          <p:nvPr/>
        </p:nvSpPr>
        <p:spPr>
          <a:xfrm>
            <a:off x="10071652" y="1677012"/>
            <a:ext cx="1887213" cy="953646"/>
          </a:xfrm>
          <a:prstGeom prst="borderCallout1">
            <a:avLst>
              <a:gd name="adj1" fmla="val 18750"/>
              <a:gd name="adj2" fmla="val -8333"/>
              <a:gd name="adj3" fmla="val -44559"/>
              <a:gd name="adj4" fmla="val -2417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* Ao clicar na opção do menu inicial </a:t>
            </a:r>
            <a:r>
              <a:rPr lang="pt-BR" sz="1000" b="1" dirty="0">
                <a:solidFill>
                  <a:srgbClr val="FF0000"/>
                </a:solidFill>
              </a:rPr>
              <a:t>RECURSOS</a:t>
            </a:r>
            <a:r>
              <a:rPr lang="pt-BR" sz="1000" dirty="0">
                <a:solidFill>
                  <a:schemeClr val="tx1"/>
                </a:solidFill>
              </a:rPr>
              <a:t> é apresentado a tela em questão com os recursos da HKL Process</a:t>
            </a:r>
          </a:p>
        </p:txBody>
      </p:sp>
    </p:spTree>
    <p:extLst>
      <p:ext uri="{BB962C8B-B14F-4D97-AF65-F5344CB8AC3E}">
        <p14:creationId xmlns:p14="http://schemas.microsoft.com/office/powerpoint/2010/main" val="765740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440E668-1770-2E41-4082-48B51344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7" y="0"/>
            <a:ext cx="12198376" cy="68580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126BD0F-2127-7557-6C90-CFC1BCA60C5D}"/>
              </a:ext>
            </a:extLst>
          </p:cNvPr>
          <p:cNvSpPr/>
          <p:nvPr/>
        </p:nvSpPr>
        <p:spPr>
          <a:xfrm>
            <a:off x="132522" y="1"/>
            <a:ext cx="1126435" cy="3048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o Explicativo: Linha 7">
            <a:extLst>
              <a:ext uri="{FF2B5EF4-FFF2-40B4-BE49-F238E27FC236}">
                <a16:creationId xmlns:a16="http://schemas.microsoft.com/office/drawing/2014/main" id="{725FE6EC-4E5D-6A95-30BF-59304DF896AC}"/>
              </a:ext>
            </a:extLst>
          </p:cNvPr>
          <p:cNvSpPr/>
          <p:nvPr/>
        </p:nvSpPr>
        <p:spPr>
          <a:xfrm>
            <a:off x="9859617" y="1677012"/>
            <a:ext cx="1887213" cy="953646"/>
          </a:xfrm>
          <a:prstGeom prst="borderCallout1">
            <a:avLst>
              <a:gd name="adj1" fmla="val 18750"/>
              <a:gd name="adj2" fmla="val -8333"/>
              <a:gd name="adj3" fmla="val -44559"/>
              <a:gd name="adj4" fmla="val -2417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* Continuação do conteúdo da página </a:t>
            </a:r>
            <a:r>
              <a:rPr lang="pt-BR" sz="1000" b="1" dirty="0">
                <a:solidFill>
                  <a:srgbClr val="FF0000"/>
                </a:solidFill>
              </a:rPr>
              <a:t>RECURSOS</a:t>
            </a:r>
            <a:endParaRPr lang="pt-B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77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91EF5B-CE54-DA92-BC9F-3D3AF9DB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7" y="0"/>
            <a:ext cx="12198376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1997FFC-DDD6-D18B-9A47-F4419EB6CD7E}"/>
              </a:ext>
            </a:extLst>
          </p:cNvPr>
          <p:cNvSpPr/>
          <p:nvPr/>
        </p:nvSpPr>
        <p:spPr>
          <a:xfrm>
            <a:off x="132522" y="1"/>
            <a:ext cx="1126435" cy="30480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Explicativo: Linha 6">
            <a:extLst>
              <a:ext uri="{FF2B5EF4-FFF2-40B4-BE49-F238E27FC236}">
                <a16:creationId xmlns:a16="http://schemas.microsoft.com/office/drawing/2014/main" id="{C8087438-67BF-5C61-A72B-7862C07B7B0A}"/>
              </a:ext>
            </a:extLst>
          </p:cNvPr>
          <p:cNvSpPr/>
          <p:nvPr/>
        </p:nvSpPr>
        <p:spPr>
          <a:xfrm>
            <a:off x="3922643" y="1027655"/>
            <a:ext cx="1887213" cy="953646"/>
          </a:xfrm>
          <a:prstGeom prst="borderCallout1">
            <a:avLst>
              <a:gd name="adj1" fmla="val 18750"/>
              <a:gd name="adj2" fmla="val -8333"/>
              <a:gd name="adj3" fmla="val -44559"/>
              <a:gd name="adj4" fmla="val -2417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tx1"/>
                </a:solidFill>
              </a:rPr>
              <a:t>* Ao clicar na opção do menu inicial </a:t>
            </a:r>
            <a:r>
              <a:rPr lang="pt-BR" sz="1000" b="1" dirty="0">
                <a:solidFill>
                  <a:srgbClr val="FF0000"/>
                </a:solidFill>
              </a:rPr>
              <a:t>Login </a:t>
            </a:r>
            <a:r>
              <a:rPr lang="pt-BR" sz="1000" dirty="0">
                <a:solidFill>
                  <a:schemeClr val="tx1"/>
                </a:solidFill>
              </a:rPr>
              <a:t>é apresentado a tela em questão de acesso ao conteúdo e funções dos serviços prestados pela HKL </a:t>
            </a:r>
            <a:r>
              <a:rPr lang="pt-BR" sz="1000" i="1" dirty="0" err="1">
                <a:solidFill>
                  <a:schemeClr val="tx1"/>
                </a:solidFill>
              </a:rPr>
              <a:t>process</a:t>
            </a:r>
            <a:r>
              <a:rPr lang="pt-BR" sz="1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19265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330</Words>
  <Application>Microsoft Office PowerPoint</Application>
  <PresentationFormat>Widescreen</PresentationFormat>
  <Paragraphs>47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admin</dc:creator>
  <cp:lastModifiedBy>Almeida, Kathleen Pfeifeer Carmona De</cp:lastModifiedBy>
  <cp:revision>14</cp:revision>
  <dcterms:created xsi:type="dcterms:W3CDTF">2022-05-11T00:15:20Z</dcterms:created>
  <dcterms:modified xsi:type="dcterms:W3CDTF">2022-06-29T01:45:45Z</dcterms:modified>
</cp:coreProperties>
</file>